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61" r:id="rId5"/>
    <p:sldId id="260" r:id="rId6"/>
    <p:sldId id="259" r:id="rId7"/>
    <p:sldId id="262" r:id="rId8"/>
    <p:sldId id="263" r:id="rId9"/>
    <p:sldId id="264" r:id="rId10"/>
  </p:sldIdLst>
  <p:sldSz cx="18288000" cy="10287000"/>
  <p:notesSz cx="6858000" cy="9144000"/>
  <p:embeddedFontLst>
    <p:embeddedFont>
      <p:font typeface="Playfair Display" panose="00000500000000000000" pitchFamily="2"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jkVErBgkzwdww23IfFAQNcXj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610"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gif>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jpg"/><Relationship Id="rId5"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mailto:921010keerthana@gmail.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mailto:dwivedijagriti88@gmail.com" TargetMode="External"/><Relationship Id="rId5" Type="http://schemas.openxmlformats.org/officeDocument/2006/relationships/image" Target="../media/image4.gif"/><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75" y="-24140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81" r="-3380" b="-2126"/>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32" b="-125756"/>
            </a:stretch>
          </a:blipFill>
          <a:ln>
            <a:noFill/>
          </a:ln>
        </p:spPr>
      </p:sp>
      <p:pic>
        <p:nvPicPr>
          <p:cNvPr id="88" name="Google Shape;88;p1"/>
          <p:cNvPicPr preferRelativeResize="0"/>
          <p:nvPr/>
        </p:nvPicPr>
        <p:blipFill rotWithShape="1">
          <a:blip r:embed="rId6">
            <a:alphaModFix/>
          </a:blip>
          <a:srcRect/>
          <a:stretch/>
        </p:blipFill>
        <p:spPr>
          <a:xfrm rot="-10798857">
            <a:off x="2913592" y="27772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61" r="-3715"/>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9605" b="0" i="0" u="none" strike="noStrike" cap="none" dirty="0" err="1">
                <a:solidFill>
                  <a:srgbClr val="009CFF"/>
                </a:solidFill>
                <a:latin typeface="Arial"/>
                <a:ea typeface="Arial"/>
                <a:cs typeface="Arial"/>
                <a:sym typeface="Arial"/>
              </a:rPr>
              <a:t>HackOrbit</a:t>
            </a:r>
            <a:r>
              <a:rPr lang="en-US" dirty="0"/>
              <a:t>   </a:t>
            </a:r>
            <a:r>
              <a:rPr lang="en-US" sz="9605" b="0" i="0" u="none" strike="noStrike" cap="none" dirty="0">
                <a:solidFill>
                  <a:srgbClr val="009CFF"/>
                </a:solidFill>
                <a:latin typeface="Arial"/>
                <a:ea typeface="Arial"/>
                <a:cs typeface="Arial"/>
                <a:sym typeface="Arial"/>
              </a:rPr>
              <a:t>2025</a:t>
            </a:r>
            <a:endParaRPr dirty="0"/>
          </a:p>
        </p:txBody>
      </p:sp>
      <p:sp>
        <p:nvSpPr>
          <p:cNvPr id="91" name="Google Shape;91;p1"/>
          <p:cNvSpPr txBox="1"/>
          <p:nvPr/>
        </p:nvSpPr>
        <p:spPr>
          <a:xfrm>
            <a:off x="6429117" y="7226525"/>
            <a:ext cx="4538742" cy="1980799"/>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None/>
            </a:pPr>
            <a:r>
              <a:rPr lang="en-US" sz="5098" b="1" dirty="0">
                <a:solidFill>
                  <a:srgbClr val="D9D9D9"/>
                </a:solidFill>
              </a:rPr>
              <a:t>CODE CATALYST</a:t>
            </a:r>
          </a:p>
          <a:p>
            <a:pPr marL="0" marR="0" lvl="0" indent="0" algn="ctr" rtl="0">
              <a:lnSpc>
                <a:spcPct val="111004"/>
              </a:lnSpc>
              <a:spcBef>
                <a:spcPts val="0"/>
              </a:spcBef>
              <a:spcAft>
                <a:spcPts val="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465442" y="-2149996"/>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98" name="Google Shape;98;p2"/>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99" name="Google Shape;99;p2"/>
          <p:cNvSpPr txBox="1"/>
          <p:nvPr/>
        </p:nvSpPr>
        <p:spPr>
          <a:xfrm>
            <a:off x="1920951" y="1222480"/>
            <a:ext cx="13368960" cy="9987221"/>
          </a:xfrm>
          <a:prstGeom prst="rect">
            <a:avLst/>
          </a:prstGeom>
          <a:noFill/>
          <a:ln>
            <a:noFill/>
          </a:ln>
        </p:spPr>
        <p:txBody>
          <a:bodyPr spcFirstLastPara="1" wrap="square" lIns="0" tIns="0" rIns="0" bIns="0" anchor="t" anchorCtr="0">
            <a:spAutoFit/>
          </a:bodyPr>
          <a:lstStyle/>
          <a:p>
            <a:pPr marL="0" marR="0" lvl="0" indent="0" algn="ctr" rtl="0">
              <a:lnSpc>
                <a:spcPct val="109990"/>
              </a:lnSpc>
              <a:spcBef>
                <a:spcPts val="0"/>
              </a:spcBef>
              <a:spcAft>
                <a:spcPts val="0"/>
              </a:spcAft>
              <a:buNone/>
            </a:pPr>
            <a:r>
              <a:rPr lang="en-US" sz="4800" b="1" i="0" u="none" strike="noStrike" cap="none" dirty="0">
                <a:solidFill>
                  <a:srgbClr val="FFFFFF"/>
                </a:solidFill>
                <a:latin typeface="Arial"/>
                <a:ea typeface="Arial"/>
                <a:cs typeface="Arial"/>
                <a:sym typeface="Arial"/>
              </a:rPr>
              <a:t>THEME </a:t>
            </a:r>
          </a:p>
          <a:p>
            <a:pPr marL="0" marR="0" lvl="0" indent="0" algn="ctr" rtl="0">
              <a:lnSpc>
                <a:spcPct val="109990"/>
              </a:lnSpc>
              <a:spcBef>
                <a:spcPts val="0"/>
              </a:spcBef>
              <a:spcAft>
                <a:spcPts val="0"/>
              </a:spcAft>
              <a:buNone/>
            </a:pPr>
            <a:r>
              <a:rPr lang="en-US" sz="4000" b="1" dirty="0">
                <a:solidFill>
                  <a:schemeClr val="bg1"/>
                </a:solidFill>
              </a:rPr>
              <a:t>Artificial Intelligence and Machine Learning</a:t>
            </a:r>
          </a:p>
          <a:p>
            <a:pPr marL="0" marR="0" lvl="0" indent="0" algn="ctr" rtl="0">
              <a:lnSpc>
                <a:spcPct val="109990"/>
              </a:lnSpc>
              <a:spcBef>
                <a:spcPts val="0"/>
              </a:spcBef>
              <a:spcAft>
                <a:spcPts val="0"/>
              </a:spcAft>
              <a:buNone/>
            </a:pPr>
            <a:r>
              <a:rPr lang="en-US" sz="4800" b="1" dirty="0"/>
              <a:t>🚩</a:t>
            </a:r>
            <a:r>
              <a:rPr lang="en-US" sz="4800" b="1" i="0" u="none" strike="noStrike" cap="none" dirty="0">
                <a:solidFill>
                  <a:srgbClr val="FFFFFF"/>
                </a:solidFill>
                <a:latin typeface="Arial"/>
                <a:ea typeface="Arial"/>
                <a:cs typeface="Arial"/>
                <a:sym typeface="Arial"/>
              </a:rPr>
              <a:t> PROBLEM STATEMENT</a:t>
            </a:r>
            <a:endParaRPr sz="4800" b="1" dirty="0"/>
          </a:p>
          <a:p>
            <a:r>
              <a:rPr lang="en-US" sz="4000" b="1" dirty="0">
                <a:solidFill>
                  <a:schemeClr val="bg1"/>
                </a:solidFill>
              </a:rPr>
              <a:t>"Preparing for technical interviews is often inefficient, with most candidates relying on static question banks, videos, or peer sessions that don’t reflect real interview pressure. These methods lack interactivity, personalization, and actionable feedback — leaving candidates underprepared and lacking confidence. There’s a clear need for a smarter, more realistic, and scalable solution to help candidates practice effectively and improve their performance."</a:t>
            </a:r>
            <a:endParaRPr lang="en-US" sz="4000" dirty="0">
              <a:solidFill>
                <a:schemeClr val="bg1"/>
              </a:solidFil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a:p>
            <a:pPr marL="0" marR="0" lvl="0" indent="0" algn="ctr" rtl="0">
              <a:lnSpc>
                <a:spcPct val="109990"/>
              </a:lnSpc>
              <a:spcBef>
                <a:spcPts val="0"/>
              </a:spcBef>
              <a:spcAft>
                <a:spcPts val="0"/>
              </a:spcAft>
              <a:buNone/>
            </a:pPr>
            <a:endParaRPr sz="6336" b="0" i="0" u="none" strike="noStrike" cap="none" dirty="0">
              <a:solidFill>
                <a:srgbClr val="FFFFFF"/>
              </a:solidFill>
              <a:latin typeface="Arial"/>
              <a:ea typeface="Arial"/>
              <a:cs typeface="Arial"/>
              <a:sym typeface="Arial"/>
            </a:endParaRPr>
          </a:p>
        </p:txBody>
      </p:sp>
      <p:sp>
        <p:nvSpPr>
          <p:cNvPr id="12" name="Freeform: Shape 11">
            <a:extLst>
              <a:ext uri="{FF2B5EF4-FFF2-40B4-BE49-F238E27FC236}">
                <a16:creationId xmlns:a16="http://schemas.microsoft.com/office/drawing/2014/main" id="{F88D50A9-23A4-9B30-F549-3364A8B94CEF}"/>
              </a:ext>
            </a:extLst>
          </p:cNvPr>
          <p:cNvSpPr/>
          <p:nvPr/>
        </p:nvSpPr>
        <p:spPr>
          <a:xfrm rot="10800000">
            <a:off x="8934450" y="5172075"/>
            <a:ext cx="142875" cy="190500"/>
          </a:xfrm>
          <a:custGeom>
            <a:avLst/>
            <a:gdLst>
              <a:gd name="connsiteX0" fmla="*/ 0 w 142875"/>
              <a:gd name="connsiteY0" fmla="*/ 0 h 190500"/>
              <a:gd name="connsiteX1" fmla="*/ 142875 w 142875"/>
              <a:gd name="connsiteY1" fmla="*/ 0 h 190500"/>
              <a:gd name="connsiteX2" fmla="*/ 142875 w 142875"/>
              <a:gd name="connsiteY2" fmla="*/ 190500 h 190500"/>
              <a:gd name="connsiteX3" fmla="*/ 0 w 142875"/>
              <a:gd name="connsiteY3" fmla="*/ 190500 h 190500"/>
            </a:gdLst>
            <a:ahLst/>
            <a:cxnLst>
              <a:cxn ang="0">
                <a:pos x="connsiteX0" y="connsiteY0"/>
              </a:cxn>
              <a:cxn ang="0">
                <a:pos x="connsiteX1" y="connsiteY1"/>
              </a:cxn>
              <a:cxn ang="0">
                <a:pos x="connsiteX2" y="connsiteY2"/>
              </a:cxn>
              <a:cxn ang="0">
                <a:pos x="connsiteX3" y="connsiteY3"/>
              </a:cxn>
            </a:cxnLst>
            <a:rect l="l" t="t" r="r" b="b"/>
            <a:pathLst>
              <a:path w="142875" h="190500">
                <a:moveTo>
                  <a:pt x="0" y="0"/>
                </a:moveTo>
                <a:lnTo>
                  <a:pt x="142875" y="0"/>
                </a:lnTo>
                <a:lnTo>
                  <a:pt x="142875" y="190500"/>
                </a:lnTo>
                <a:lnTo>
                  <a:pt x="0" y="190500"/>
                </a:lnTo>
                <a:close/>
              </a:path>
            </a:pathLst>
          </a:custGeom>
          <a:solidFill>
            <a:srgbClr val="000000"/>
          </a:solidFill>
          <a:ln w="9525" cap="flat">
            <a:noFill/>
            <a:prstDash val="solid"/>
            <a:miter/>
          </a:ln>
        </p:spPr>
        <p:txBody>
          <a:bodyPr rtlCol="0" anchor="ctr"/>
          <a:lstStyle/>
          <a:p>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780891" y="-2762537"/>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dirty="0"/>
          </a:p>
        </p:txBody>
      </p:sp>
      <p:sp>
        <p:nvSpPr>
          <p:cNvPr id="5" name="TextBox 4">
            <a:extLst>
              <a:ext uri="{FF2B5EF4-FFF2-40B4-BE49-F238E27FC236}">
                <a16:creationId xmlns:a16="http://schemas.microsoft.com/office/drawing/2014/main" id="{C2B3CE14-898D-D0E8-BD33-F56A3C13833D}"/>
              </a:ext>
            </a:extLst>
          </p:cNvPr>
          <p:cNvSpPr txBox="1"/>
          <p:nvPr/>
        </p:nvSpPr>
        <p:spPr>
          <a:xfrm>
            <a:off x="389867" y="1764907"/>
            <a:ext cx="16139160" cy="7109639"/>
          </a:xfrm>
          <a:prstGeom prst="rect">
            <a:avLst/>
          </a:prstGeom>
          <a:noFill/>
        </p:spPr>
        <p:txBody>
          <a:bodyPr wrap="square">
            <a:spAutoFit/>
          </a:bodyPr>
          <a:lstStyle/>
          <a:p>
            <a:pPr>
              <a:buNone/>
            </a:pPr>
            <a:r>
              <a:rPr lang="en-US" sz="4800" b="1" dirty="0">
                <a:solidFill>
                  <a:schemeClr val="bg1"/>
                </a:solidFill>
              </a:rPr>
              <a:t>✅ Proposed Solution: AI-Powered Mock Interview Platform 🤖</a:t>
            </a:r>
            <a:r>
              <a:rPr lang="en-US" sz="4000" b="1" dirty="0">
                <a:solidFill>
                  <a:schemeClr val="bg1"/>
                </a:solidFill>
              </a:rPr>
              <a:t>💬</a:t>
            </a:r>
          </a:p>
          <a:p>
            <a:r>
              <a:rPr lang="en-US" sz="3600" dirty="0">
                <a:solidFill>
                  <a:schemeClr val="bg1"/>
                </a:solidFill>
              </a:rPr>
              <a:t>Our project offers an intelligent mock interview platform that uses artificial intelligence to simulate real-time technical interviews. By integrating AI interviewer agents 🤖 that can conduct domain-specific question rounds, the platform provides a realistic and interactive experience for job seekers. After each session, users receive instant feedback 📊 on their performance, including metrics like confidence, clarity, and correctness. The system also tracks user progress over time 📈, helping candidates identify their strengths and improve continuously. Built with Next.js, TypeScript, and Firebase ⚙️, the app is secure, scalable, and responsive across devices, delivering a seamless experience for learners and job applicants preparing for high-stakes interviews.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a:p>
        </p:txBody>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pic>
        <p:nvPicPr>
          <p:cNvPr id="3" name="Picture 2">
            <a:extLst>
              <a:ext uri="{FF2B5EF4-FFF2-40B4-BE49-F238E27FC236}">
                <a16:creationId xmlns:a16="http://schemas.microsoft.com/office/drawing/2014/main" id="{7F581DBB-6C78-882C-9F4B-226D811F74D7}"/>
              </a:ext>
            </a:extLst>
          </p:cNvPr>
          <p:cNvPicPr>
            <a:picLocks noChangeAspect="1"/>
          </p:cNvPicPr>
          <p:nvPr/>
        </p:nvPicPr>
        <p:blipFill>
          <a:blip r:embed="rId6"/>
          <a:stretch>
            <a:fillRect/>
          </a:stretch>
        </p:blipFill>
        <p:spPr>
          <a:xfrm>
            <a:off x="4000500" y="0"/>
            <a:ext cx="10287000" cy="10287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465443" y="-442526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26" name="Google Shape;126;p5"/>
          <p:cNvSpPr txBox="1"/>
          <p:nvPr/>
        </p:nvSpPr>
        <p:spPr>
          <a:xfrm>
            <a:off x="2279176" y="1405720"/>
            <a:ext cx="12255690" cy="8118248"/>
          </a:xfrm>
          <a:prstGeom prst="rect">
            <a:avLst/>
          </a:prstGeom>
          <a:noFill/>
          <a:ln>
            <a:noFill/>
          </a:ln>
        </p:spPr>
        <p:txBody>
          <a:bodyPr spcFirstLastPara="1" wrap="square" lIns="0" tIns="0" rIns="0" bIns="0" anchor="t" anchorCtr="0">
            <a:spAutoFit/>
          </a:bodyPr>
          <a:lstStyle/>
          <a:p>
            <a:r>
              <a:rPr lang="en-IN" sz="4400" b="1" dirty="0">
                <a:solidFill>
                  <a:schemeClr val="bg1"/>
                </a:solidFill>
              </a:rPr>
              <a:t>🔄 App Workflow (Step-by-Step)</a:t>
            </a:r>
          </a:p>
          <a:p>
            <a:r>
              <a:rPr lang="en-IN" sz="3600" dirty="0">
                <a:solidFill>
                  <a:schemeClr val="bg1"/>
                </a:solidFill>
              </a:rPr>
              <a:t>🔐 </a:t>
            </a:r>
            <a:r>
              <a:rPr lang="en-IN" sz="3600" b="1" dirty="0">
                <a:solidFill>
                  <a:schemeClr val="bg1"/>
                </a:solidFill>
              </a:rPr>
              <a:t>Secure Login</a:t>
            </a:r>
            <a:r>
              <a:rPr lang="en-IN" sz="3600" dirty="0">
                <a:solidFill>
                  <a:schemeClr val="bg1"/>
                </a:solidFill>
              </a:rPr>
              <a:t> – User authentication for safe access.</a:t>
            </a:r>
          </a:p>
          <a:p>
            <a:r>
              <a:rPr lang="en-IN" sz="3600" dirty="0">
                <a:solidFill>
                  <a:schemeClr val="bg1"/>
                </a:solidFill>
              </a:rPr>
              <a:t>🧠 </a:t>
            </a:r>
            <a:r>
              <a:rPr lang="en-IN" sz="3600" b="1" dirty="0">
                <a:solidFill>
                  <a:schemeClr val="bg1"/>
                </a:solidFill>
              </a:rPr>
              <a:t>Domain Selection</a:t>
            </a:r>
            <a:r>
              <a:rPr lang="en-IN" sz="3600" dirty="0">
                <a:solidFill>
                  <a:schemeClr val="bg1"/>
                </a:solidFill>
              </a:rPr>
              <a:t> – Choose tech stack (e.g., React, Next.js).</a:t>
            </a:r>
          </a:p>
          <a:p>
            <a:r>
              <a:rPr lang="en-IN" sz="3600" dirty="0">
                <a:solidFill>
                  <a:schemeClr val="bg1"/>
                </a:solidFill>
              </a:rPr>
              <a:t>🤖 </a:t>
            </a:r>
            <a:r>
              <a:rPr lang="en-IN" sz="3600" b="1" dirty="0">
                <a:solidFill>
                  <a:schemeClr val="bg1"/>
                </a:solidFill>
              </a:rPr>
              <a:t>AI-Powered Interview</a:t>
            </a:r>
            <a:r>
              <a:rPr lang="en-IN" sz="3600" dirty="0">
                <a:solidFill>
                  <a:schemeClr val="bg1"/>
                </a:solidFill>
              </a:rPr>
              <a:t> – Real-time simulation with virtual interviewer.</a:t>
            </a:r>
          </a:p>
          <a:p>
            <a:r>
              <a:rPr lang="en-IN" sz="3600" dirty="0">
                <a:solidFill>
                  <a:schemeClr val="bg1"/>
                </a:solidFill>
              </a:rPr>
              <a:t>📊 </a:t>
            </a:r>
            <a:r>
              <a:rPr lang="en-IN" sz="3600" b="1" dirty="0">
                <a:solidFill>
                  <a:schemeClr val="bg1"/>
                </a:solidFill>
              </a:rPr>
              <a:t>Instant Feedback</a:t>
            </a:r>
            <a:r>
              <a:rPr lang="en-IN" sz="3600" dirty="0">
                <a:solidFill>
                  <a:schemeClr val="bg1"/>
                </a:solidFill>
              </a:rPr>
              <a:t> – Evaluate performance on clarity, confidence, and correctness.</a:t>
            </a:r>
          </a:p>
          <a:p>
            <a:r>
              <a:rPr lang="en-IN" sz="3600" dirty="0">
                <a:solidFill>
                  <a:schemeClr val="bg1"/>
                </a:solidFill>
              </a:rPr>
              <a:t>📈 </a:t>
            </a:r>
            <a:r>
              <a:rPr lang="en-IN" sz="3600" b="1" dirty="0">
                <a:solidFill>
                  <a:schemeClr val="bg1"/>
                </a:solidFill>
              </a:rPr>
              <a:t>Progress Tracking</a:t>
            </a:r>
            <a:r>
              <a:rPr lang="en-IN" sz="3600" dirty="0">
                <a:solidFill>
                  <a:schemeClr val="bg1"/>
                </a:solidFill>
              </a:rPr>
              <a:t> – Dashboard to view improvement over time.</a:t>
            </a:r>
          </a:p>
          <a:p>
            <a:r>
              <a:rPr lang="en-IN" sz="3600" dirty="0">
                <a:solidFill>
                  <a:schemeClr val="bg1"/>
                </a:solidFill>
              </a:rPr>
              <a:t>💡 </a:t>
            </a:r>
            <a:r>
              <a:rPr lang="en-IN" sz="3600" b="1" dirty="0">
                <a:solidFill>
                  <a:schemeClr val="bg1"/>
                </a:solidFill>
              </a:rPr>
              <a:t>Personalized Feedback</a:t>
            </a:r>
            <a:r>
              <a:rPr lang="en-IN" sz="3600" dirty="0">
                <a:solidFill>
                  <a:schemeClr val="bg1"/>
                </a:solidFill>
              </a:rPr>
              <a:t> – Insights tailored to user’s performance.</a:t>
            </a:r>
          </a:p>
          <a:p>
            <a:r>
              <a:rPr lang="en-IN" sz="3600" dirty="0">
                <a:solidFill>
                  <a:schemeClr val="bg1"/>
                </a:solidFill>
              </a:rPr>
              <a:t>☁️ </a:t>
            </a:r>
            <a:r>
              <a:rPr lang="en-IN" sz="3600" b="1" dirty="0">
                <a:solidFill>
                  <a:schemeClr val="bg1"/>
                </a:solidFill>
              </a:rPr>
              <a:t>Cloud Storage</a:t>
            </a:r>
            <a:r>
              <a:rPr lang="en-IN" sz="3600" dirty="0">
                <a:solidFill>
                  <a:schemeClr val="bg1"/>
                </a:solidFill>
              </a:rPr>
              <a:t> – Secure storage of sessions and results.</a:t>
            </a:r>
          </a:p>
          <a:p>
            <a:pPr marL="0" marR="0" lvl="0" indent="0" algn="ctr" rtl="0">
              <a:lnSpc>
                <a:spcPct val="111018"/>
              </a:lnSpc>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15" name="Google Shape;115;p4"/>
          <p:cNvSpPr/>
          <p:nvPr/>
        </p:nvSpPr>
        <p:spPr>
          <a:xfrm rot="-5400000">
            <a:off x="1784921" y="-3953077"/>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16" name="Google Shape;116;p4"/>
          <p:cNvPicPr preferRelativeResize="0"/>
          <p:nvPr/>
        </p:nvPicPr>
        <p:blipFill rotWithShape="1">
          <a:blip r:embed="rId5">
            <a:alphaModFix/>
          </a:blip>
          <a:srcRect/>
          <a:stretch/>
        </p:blipFill>
        <p:spPr>
          <a:xfrm rot="-10798857">
            <a:off x="4261341" y="2409211"/>
            <a:ext cx="9765317" cy="5468578"/>
          </a:xfrm>
          <a:prstGeom prst="rect">
            <a:avLst/>
          </a:prstGeom>
          <a:noFill/>
          <a:ln>
            <a:noFill/>
          </a:ln>
        </p:spPr>
      </p:pic>
      <p:sp>
        <p:nvSpPr>
          <p:cNvPr id="3" name="TextBox 2">
            <a:extLst>
              <a:ext uri="{FF2B5EF4-FFF2-40B4-BE49-F238E27FC236}">
                <a16:creationId xmlns:a16="http://schemas.microsoft.com/office/drawing/2014/main" id="{C44A3DFE-9246-2E89-3CA8-989254E79344}"/>
              </a:ext>
            </a:extLst>
          </p:cNvPr>
          <p:cNvSpPr txBox="1"/>
          <p:nvPr/>
        </p:nvSpPr>
        <p:spPr>
          <a:xfrm>
            <a:off x="1351127" y="1157793"/>
            <a:ext cx="15585744" cy="7971413"/>
          </a:xfrm>
          <a:prstGeom prst="rect">
            <a:avLst/>
          </a:prstGeom>
          <a:noFill/>
        </p:spPr>
        <p:txBody>
          <a:bodyPr wrap="square">
            <a:spAutoFit/>
          </a:bodyPr>
          <a:lstStyle/>
          <a:p>
            <a:pPr>
              <a:buNone/>
            </a:pPr>
            <a:r>
              <a:rPr lang="en-IN" sz="3600" b="1" dirty="0">
                <a:solidFill>
                  <a:schemeClr val="bg1"/>
                </a:solidFill>
              </a:rPr>
              <a:t>🚀 Features &amp; Novelty of the App</a:t>
            </a:r>
          </a:p>
          <a:p>
            <a:pPr>
              <a:buFont typeface="Arial" panose="020B0604020202020204" pitchFamily="34" charset="0"/>
              <a:buChar char="•"/>
            </a:pPr>
            <a:r>
              <a:rPr lang="en-IN" sz="2800" dirty="0">
                <a:solidFill>
                  <a:schemeClr val="bg1"/>
                </a:solidFill>
              </a:rPr>
              <a:t>🔐 </a:t>
            </a:r>
            <a:r>
              <a:rPr lang="en-IN" sz="2800" b="1" dirty="0">
                <a:solidFill>
                  <a:schemeClr val="bg1"/>
                </a:solidFill>
              </a:rPr>
              <a:t>Secure Login System</a:t>
            </a:r>
            <a:r>
              <a:rPr lang="en-IN" sz="2800" dirty="0">
                <a:solidFill>
                  <a:schemeClr val="bg1"/>
                </a:solidFill>
              </a:rPr>
              <a:t> – Enables protected user access through modern authentication.</a:t>
            </a:r>
          </a:p>
          <a:p>
            <a:pPr>
              <a:buFont typeface="Arial" panose="020B0604020202020204" pitchFamily="34" charset="0"/>
              <a:buChar char="•"/>
            </a:pPr>
            <a:r>
              <a:rPr lang="en-IN" sz="2800" dirty="0">
                <a:solidFill>
                  <a:schemeClr val="bg1"/>
                </a:solidFill>
              </a:rPr>
              <a:t>🧠 </a:t>
            </a:r>
            <a:r>
              <a:rPr lang="en-IN" sz="2800" b="1" dirty="0">
                <a:solidFill>
                  <a:schemeClr val="bg1"/>
                </a:solidFill>
              </a:rPr>
              <a:t>Domain-Specific Interview Practice</a:t>
            </a:r>
            <a:r>
              <a:rPr lang="en-IN" sz="2800" dirty="0">
                <a:solidFill>
                  <a:schemeClr val="bg1"/>
                </a:solidFill>
              </a:rPr>
              <a:t> – Users choose interviews based on technologies like React, Node.js, or Fintech.</a:t>
            </a:r>
          </a:p>
          <a:p>
            <a:pPr>
              <a:buFont typeface="Arial" panose="020B0604020202020204" pitchFamily="34" charset="0"/>
              <a:buChar char="•"/>
            </a:pPr>
            <a:r>
              <a:rPr lang="en-IN" sz="2800" dirty="0">
                <a:solidFill>
                  <a:schemeClr val="bg1"/>
                </a:solidFill>
              </a:rPr>
              <a:t>🤖 </a:t>
            </a:r>
            <a:r>
              <a:rPr lang="en-IN" sz="2800" b="1" dirty="0">
                <a:solidFill>
                  <a:schemeClr val="bg1"/>
                </a:solidFill>
              </a:rPr>
              <a:t>AI-Powered Interview Simulation</a:t>
            </a:r>
            <a:r>
              <a:rPr lang="en-IN" sz="2800" dirty="0">
                <a:solidFill>
                  <a:schemeClr val="bg1"/>
                </a:solidFill>
              </a:rPr>
              <a:t> – Engaging, real-time sessions with intelligent virtual interviewers.</a:t>
            </a:r>
          </a:p>
          <a:p>
            <a:pPr>
              <a:buFont typeface="Arial" panose="020B0604020202020204" pitchFamily="34" charset="0"/>
              <a:buChar char="•"/>
            </a:pPr>
            <a:r>
              <a:rPr lang="en-IN" sz="2800" dirty="0">
                <a:solidFill>
                  <a:schemeClr val="bg1"/>
                </a:solidFill>
              </a:rPr>
              <a:t>📊 </a:t>
            </a:r>
            <a:r>
              <a:rPr lang="en-IN" sz="2800" b="1" dirty="0">
                <a:solidFill>
                  <a:schemeClr val="bg1"/>
                </a:solidFill>
              </a:rPr>
              <a:t>Instant Feedback Generation</a:t>
            </a:r>
            <a:r>
              <a:rPr lang="en-IN" sz="2800" dirty="0">
                <a:solidFill>
                  <a:schemeClr val="bg1"/>
                </a:solidFill>
              </a:rPr>
              <a:t> – Evaluates user responses based on clarity, correctness, and confidence.</a:t>
            </a:r>
          </a:p>
          <a:p>
            <a:pPr>
              <a:buFont typeface="Arial" panose="020B0604020202020204" pitchFamily="34" charset="0"/>
              <a:buChar char="•"/>
            </a:pPr>
            <a:r>
              <a:rPr lang="en-IN" sz="2800" dirty="0">
                <a:solidFill>
                  <a:schemeClr val="bg1"/>
                </a:solidFill>
              </a:rPr>
              <a:t>📈 </a:t>
            </a:r>
            <a:r>
              <a:rPr lang="en-IN" sz="2800" b="1" dirty="0">
                <a:solidFill>
                  <a:schemeClr val="bg1"/>
                </a:solidFill>
              </a:rPr>
              <a:t>Progress Tracking Dashboard</a:t>
            </a:r>
            <a:r>
              <a:rPr lang="en-IN" sz="2800" dirty="0">
                <a:solidFill>
                  <a:schemeClr val="bg1"/>
                </a:solidFill>
              </a:rPr>
              <a:t> – Visualizes performance trends and growth over multiple sessions.</a:t>
            </a:r>
          </a:p>
          <a:p>
            <a:pPr>
              <a:buFont typeface="Arial" panose="020B0604020202020204" pitchFamily="34" charset="0"/>
              <a:buChar char="•"/>
            </a:pPr>
            <a:r>
              <a:rPr lang="en-IN" sz="2800" dirty="0">
                <a:solidFill>
                  <a:schemeClr val="bg1"/>
                </a:solidFill>
              </a:rPr>
              <a:t>☁️ </a:t>
            </a:r>
            <a:r>
              <a:rPr lang="en-IN" sz="2800" b="1" dirty="0">
                <a:solidFill>
                  <a:schemeClr val="bg1"/>
                </a:solidFill>
              </a:rPr>
              <a:t>Cloud-Based Data Management</a:t>
            </a:r>
            <a:r>
              <a:rPr lang="en-IN" sz="2800" dirty="0">
                <a:solidFill>
                  <a:schemeClr val="bg1"/>
                </a:solidFill>
              </a:rPr>
              <a:t> – Firebase securely stores sessions, feedback, and user history.</a:t>
            </a:r>
          </a:p>
          <a:p>
            <a:pPr>
              <a:buFont typeface="Arial" panose="020B0604020202020204" pitchFamily="34" charset="0"/>
              <a:buChar char="•"/>
            </a:pPr>
            <a:r>
              <a:rPr lang="en-IN" sz="2800" dirty="0">
                <a:solidFill>
                  <a:schemeClr val="bg1"/>
                </a:solidFill>
              </a:rPr>
              <a:t>💻 </a:t>
            </a:r>
            <a:r>
              <a:rPr lang="en-IN" sz="2800" b="1" dirty="0">
                <a:solidFill>
                  <a:schemeClr val="bg1"/>
                </a:solidFill>
              </a:rPr>
              <a:t>Modern &amp; Responsive UI</a:t>
            </a:r>
            <a:r>
              <a:rPr lang="en-IN" sz="2800" dirty="0">
                <a:solidFill>
                  <a:schemeClr val="bg1"/>
                </a:solidFill>
              </a:rPr>
              <a:t> – Clean, cross-platform design optimized for all devices.</a:t>
            </a:r>
          </a:p>
          <a:p>
            <a:pPr>
              <a:buFont typeface="Arial" panose="020B0604020202020204" pitchFamily="34" charset="0"/>
              <a:buChar char="•"/>
            </a:pPr>
            <a:r>
              <a:rPr lang="en-IN" sz="2800" dirty="0">
                <a:solidFill>
                  <a:schemeClr val="bg1"/>
                </a:solidFill>
              </a:rPr>
              <a:t>🧩 </a:t>
            </a:r>
            <a:r>
              <a:rPr lang="en-IN" sz="2800" b="1" dirty="0">
                <a:solidFill>
                  <a:schemeClr val="bg1"/>
                </a:solidFill>
              </a:rPr>
              <a:t>Personalized Learning Loop</a:t>
            </a:r>
            <a:r>
              <a:rPr lang="en-IN" sz="2800" dirty="0">
                <a:solidFill>
                  <a:schemeClr val="bg1"/>
                </a:solidFill>
              </a:rPr>
              <a:t> – Feedback adapts based on user performance, helping targeted improvement.</a:t>
            </a:r>
          </a:p>
          <a:p>
            <a:pPr>
              <a:buFont typeface="Arial" panose="020B0604020202020204" pitchFamily="34" charset="0"/>
              <a:buChar char="•"/>
            </a:pPr>
            <a:r>
              <a:rPr lang="en-IN" sz="2800" dirty="0">
                <a:solidFill>
                  <a:schemeClr val="bg1"/>
                </a:solidFill>
              </a:rPr>
              <a:t>🧪 </a:t>
            </a:r>
            <a:r>
              <a:rPr lang="en-IN" sz="2800" b="1" dirty="0">
                <a:solidFill>
                  <a:schemeClr val="bg1"/>
                </a:solidFill>
              </a:rPr>
              <a:t>Real-World Simulation</a:t>
            </a:r>
            <a:r>
              <a:rPr lang="en-IN" sz="2800" dirty="0">
                <a:solidFill>
                  <a:schemeClr val="bg1"/>
                </a:solidFill>
              </a:rPr>
              <a:t> – Mimics live interview pressure better than static question banks.</a:t>
            </a:r>
          </a:p>
          <a:p>
            <a:pPr>
              <a:buFont typeface="Arial" panose="020B0604020202020204" pitchFamily="34" charset="0"/>
              <a:buChar char="•"/>
            </a:pPr>
            <a:r>
              <a:rPr lang="en-IN" sz="2800" dirty="0">
                <a:solidFill>
                  <a:schemeClr val="bg1"/>
                </a:solidFill>
              </a:rPr>
              <a:t>⚙️ </a:t>
            </a:r>
            <a:r>
              <a:rPr lang="en-IN" sz="2800" b="1" dirty="0">
                <a:solidFill>
                  <a:schemeClr val="bg1"/>
                </a:solidFill>
              </a:rPr>
              <a:t>Scalable Architecture</a:t>
            </a:r>
            <a:r>
              <a:rPr lang="en-IN" sz="2800" dirty="0">
                <a:solidFill>
                  <a:schemeClr val="bg1"/>
                </a:solidFill>
              </a:rPr>
              <a:t> – Built with Next.js, TypeScript, and Firebase to support real users at scale.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p:nvPr/>
        </p:nvSpPr>
        <p:spPr>
          <a:xfrm rot="-5400000">
            <a:off x="1301669" y="-387983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pic>
        <p:nvPicPr>
          <p:cNvPr id="140" name="Google Shape;140;p7"/>
          <p:cNvPicPr preferRelativeResize="0"/>
          <p:nvPr/>
        </p:nvPicPr>
        <p:blipFill rotWithShape="1">
          <a:blip r:embed="rId4">
            <a:alphaModFix/>
          </a:blip>
          <a:srcRect/>
          <a:stretch/>
        </p:blipFill>
        <p:spPr>
          <a:xfrm rot="-10798857">
            <a:off x="4832756" y="2189386"/>
            <a:ext cx="7945947" cy="4449731"/>
          </a:xfrm>
          <a:prstGeom prst="rect">
            <a:avLst/>
          </a:prstGeom>
          <a:noFill/>
          <a:ln>
            <a:noFill/>
          </a:ln>
        </p:spPr>
      </p:pic>
      <p:sp>
        <p:nvSpPr>
          <p:cNvPr id="3" name="TextBox 2">
            <a:extLst>
              <a:ext uri="{FF2B5EF4-FFF2-40B4-BE49-F238E27FC236}">
                <a16:creationId xmlns:a16="http://schemas.microsoft.com/office/drawing/2014/main" id="{58469F64-A329-F7C7-88C4-0A35D8141717}"/>
              </a:ext>
            </a:extLst>
          </p:cNvPr>
          <p:cNvSpPr txBox="1"/>
          <p:nvPr/>
        </p:nvSpPr>
        <p:spPr>
          <a:xfrm>
            <a:off x="3057099" y="1903625"/>
            <a:ext cx="13142794" cy="6986528"/>
          </a:xfrm>
          <a:prstGeom prst="rect">
            <a:avLst/>
          </a:prstGeom>
          <a:noFill/>
        </p:spPr>
        <p:txBody>
          <a:bodyPr wrap="square">
            <a:spAutoFit/>
          </a:bodyPr>
          <a:lstStyle/>
          <a:p>
            <a:pPr>
              <a:buNone/>
            </a:pPr>
            <a:r>
              <a:rPr lang="en-IN" sz="4800" b="1" dirty="0">
                <a:solidFill>
                  <a:schemeClr val="bg1"/>
                </a:solidFill>
              </a:rPr>
              <a:t>⚠️ Drawbacks &amp; Showstopper</a:t>
            </a:r>
          </a:p>
          <a:p>
            <a:pPr>
              <a:buFont typeface="Arial" panose="020B0604020202020204" pitchFamily="34" charset="0"/>
              <a:buChar char="•"/>
            </a:pPr>
            <a:r>
              <a:rPr lang="en-IN" sz="4000" dirty="0">
                <a:solidFill>
                  <a:schemeClr val="bg1"/>
                </a:solidFill>
              </a:rPr>
              <a:t>🧠 </a:t>
            </a:r>
            <a:r>
              <a:rPr lang="en-IN" sz="4000" b="1" dirty="0">
                <a:solidFill>
                  <a:schemeClr val="bg1"/>
                </a:solidFill>
              </a:rPr>
              <a:t>Limited AI Depth</a:t>
            </a:r>
            <a:r>
              <a:rPr lang="en-IN" sz="4000" dirty="0">
                <a:solidFill>
                  <a:schemeClr val="bg1"/>
                </a:solidFill>
              </a:rPr>
              <a:t> – AI logic is semi-structured, not fully conversational.</a:t>
            </a:r>
          </a:p>
          <a:p>
            <a:pPr>
              <a:buFont typeface="Arial" panose="020B0604020202020204" pitchFamily="34" charset="0"/>
              <a:buChar char="•"/>
            </a:pPr>
            <a:r>
              <a:rPr lang="en-IN" sz="4000" dirty="0">
                <a:solidFill>
                  <a:schemeClr val="bg1"/>
                </a:solidFill>
              </a:rPr>
              <a:t>🔁 </a:t>
            </a:r>
            <a:r>
              <a:rPr lang="en-IN" sz="4000" b="1" dirty="0">
                <a:solidFill>
                  <a:schemeClr val="bg1"/>
                </a:solidFill>
              </a:rPr>
              <a:t>Static Feedback</a:t>
            </a:r>
            <a:r>
              <a:rPr lang="en-IN" sz="4000" dirty="0">
                <a:solidFill>
                  <a:schemeClr val="bg1"/>
                </a:solidFill>
              </a:rPr>
              <a:t> – Evaluation lacks nuance and personalization.</a:t>
            </a:r>
          </a:p>
          <a:p>
            <a:pPr>
              <a:buFont typeface="Arial" panose="020B0604020202020204" pitchFamily="34" charset="0"/>
              <a:buChar char="•"/>
            </a:pPr>
            <a:r>
              <a:rPr lang="en-IN" sz="4000" dirty="0">
                <a:solidFill>
                  <a:schemeClr val="bg1"/>
                </a:solidFill>
              </a:rPr>
              <a:t>📶 </a:t>
            </a:r>
            <a:r>
              <a:rPr lang="en-IN" sz="4000" b="1" dirty="0">
                <a:solidFill>
                  <a:schemeClr val="bg1"/>
                </a:solidFill>
              </a:rPr>
              <a:t>No Offline Mode</a:t>
            </a:r>
            <a:r>
              <a:rPr lang="en-IN" sz="4000" dirty="0">
                <a:solidFill>
                  <a:schemeClr val="bg1"/>
                </a:solidFill>
              </a:rPr>
              <a:t> – Requires stable internet connection.</a:t>
            </a:r>
          </a:p>
          <a:p>
            <a:pPr>
              <a:buFont typeface="Arial" panose="020B0604020202020204" pitchFamily="34" charset="0"/>
              <a:buChar char="•"/>
            </a:pPr>
            <a:r>
              <a:rPr lang="en-IN" sz="4000" dirty="0">
                <a:solidFill>
                  <a:schemeClr val="bg1"/>
                </a:solidFill>
              </a:rPr>
              <a:t>📦 </a:t>
            </a:r>
            <a:r>
              <a:rPr lang="en-IN" sz="4000" b="1" dirty="0">
                <a:solidFill>
                  <a:schemeClr val="bg1"/>
                </a:solidFill>
              </a:rPr>
              <a:t>Limited Domains</a:t>
            </a:r>
            <a:r>
              <a:rPr lang="en-IN" sz="4000" dirty="0">
                <a:solidFill>
                  <a:schemeClr val="bg1"/>
                </a:solidFill>
              </a:rPr>
              <a:t> – Only supports a few technical areas.</a:t>
            </a:r>
          </a:p>
          <a:p>
            <a:pPr>
              <a:buFont typeface="Arial" panose="020B0604020202020204" pitchFamily="34" charset="0"/>
              <a:buChar char="•"/>
            </a:pPr>
            <a:r>
              <a:rPr lang="en-IN" sz="4000" dirty="0">
                <a:solidFill>
                  <a:schemeClr val="bg1"/>
                </a:solidFill>
              </a:rPr>
              <a:t>⚠️ </a:t>
            </a:r>
            <a:r>
              <a:rPr lang="en-IN" sz="4000" b="1" dirty="0">
                <a:solidFill>
                  <a:schemeClr val="bg1"/>
                </a:solidFill>
              </a:rPr>
              <a:t>Showstopper:</a:t>
            </a:r>
            <a:r>
              <a:rPr lang="en-IN" sz="4000" dirty="0">
                <a:solidFill>
                  <a:schemeClr val="bg1"/>
                </a:solidFill>
              </a:rPr>
              <a:t> Feedback quality drops if prompts or user responses are unclear.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465443" y="-4273345"/>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48" name="Google Shape;148;p8"/>
          <p:cNvPicPr preferRelativeResize="0"/>
          <p:nvPr/>
        </p:nvPicPr>
        <p:blipFill rotWithShape="1">
          <a:blip r:embed="rId5">
            <a:alphaModFix/>
          </a:blip>
          <a:srcRect/>
          <a:stretch/>
        </p:blipFill>
        <p:spPr>
          <a:xfrm rot="-10798857">
            <a:off x="5255534" y="2754574"/>
            <a:ext cx="7945947" cy="4449731"/>
          </a:xfrm>
          <a:prstGeom prst="rect">
            <a:avLst/>
          </a:prstGeom>
          <a:noFill/>
          <a:ln>
            <a:noFill/>
          </a:ln>
        </p:spPr>
      </p:pic>
      <p:sp>
        <p:nvSpPr>
          <p:cNvPr id="149" name="Google Shape;149;p8"/>
          <p:cNvSpPr txBox="1"/>
          <p:nvPr/>
        </p:nvSpPr>
        <p:spPr>
          <a:xfrm>
            <a:off x="4087504" y="1854700"/>
            <a:ext cx="10112991" cy="480747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None/>
            </a:pPr>
            <a:r>
              <a:rPr lang="en-US" sz="6000" b="1" dirty="0">
                <a:solidFill>
                  <a:srgbClr val="FFFFFF"/>
                </a:solidFill>
              </a:rPr>
              <a:t>CODE CATYLYST</a:t>
            </a:r>
          </a:p>
          <a:p>
            <a:pPr marL="0" marR="0" lvl="0" indent="0" algn="ctr" rtl="0">
              <a:lnSpc>
                <a:spcPct val="109996"/>
              </a:lnSpc>
              <a:spcBef>
                <a:spcPts val="0"/>
              </a:spcBef>
              <a:spcAft>
                <a:spcPts val="0"/>
              </a:spcAft>
              <a:buNone/>
            </a:pPr>
            <a:r>
              <a:rPr lang="en-US" sz="4000" dirty="0">
                <a:solidFill>
                  <a:srgbClr val="FFFFFF"/>
                </a:solidFill>
              </a:rPr>
              <a:t>JAGRITI DWIVEDI</a:t>
            </a:r>
          </a:p>
          <a:p>
            <a:pPr lvl="0" algn="ctr">
              <a:lnSpc>
                <a:spcPct val="109996"/>
              </a:lnSpc>
            </a:pPr>
            <a:r>
              <a:rPr lang="en-IN" sz="3200" dirty="0">
                <a:solidFill>
                  <a:schemeClr val="bg1"/>
                </a:solidFill>
                <a:hlinkClick r:id="rId6"/>
              </a:rPr>
              <a:t>dwivedijagriti88@gmail.com</a:t>
            </a:r>
            <a:endParaRPr lang="en-IN" sz="3200" dirty="0">
              <a:solidFill>
                <a:schemeClr val="bg1"/>
              </a:solidFill>
            </a:endParaRPr>
          </a:p>
          <a:p>
            <a:pPr lvl="0" algn="ctr">
              <a:lnSpc>
                <a:spcPct val="109996"/>
              </a:lnSpc>
            </a:pPr>
            <a:r>
              <a:rPr lang="en-IN" sz="4000" dirty="0">
                <a:solidFill>
                  <a:schemeClr val="bg1"/>
                </a:solidFill>
              </a:rPr>
              <a:t>BHUKYA KEERTHANA</a:t>
            </a:r>
          </a:p>
          <a:p>
            <a:pPr lvl="0" algn="ctr">
              <a:lnSpc>
                <a:spcPct val="109996"/>
              </a:lnSpc>
            </a:pPr>
            <a:r>
              <a:rPr lang="en-IN" sz="3200" dirty="0">
                <a:solidFill>
                  <a:schemeClr val="bg1"/>
                </a:solidFill>
                <a:hlinkClick r:id="rId7"/>
              </a:rPr>
              <a:t>921010keerthana@gmail.com</a:t>
            </a:r>
            <a:endParaRPr lang="en-IN" sz="3200" dirty="0">
              <a:solidFill>
                <a:schemeClr val="bg1"/>
              </a:solidFill>
            </a:endParaRPr>
          </a:p>
          <a:p>
            <a:pPr lvl="0" algn="ctr">
              <a:lnSpc>
                <a:spcPct val="109996"/>
              </a:lnSpc>
            </a:pPr>
            <a:r>
              <a:rPr lang="en-IN" sz="4000" dirty="0">
                <a:solidFill>
                  <a:schemeClr val="bg1"/>
                </a:solidFill>
              </a:rPr>
              <a:t>GUGULOTHU PRANAYASHEELA</a:t>
            </a:r>
          </a:p>
          <a:p>
            <a:pPr lvl="0" algn="ctr">
              <a:lnSpc>
                <a:spcPct val="109996"/>
              </a:lnSpc>
            </a:pPr>
            <a:r>
              <a:rPr lang="en-IN" sz="3200" dirty="0">
                <a:solidFill>
                  <a:schemeClr val="bg1"/>
                </a:solidFill>
              </a:rPr>
              <a:t>pranayasheela702@gmail.com </a:t>
            </a:r>
            <a:endParaRPr sz="32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326647" y="3577605"/>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None/>
            </a:pPr>
            <a:r>
              <a:rPr lang="en-US" sz="19014" b="1" i="0" u="none" strike="noStrike" cap="none">
                <a:solidFill>
                  <a:srgbClr val="FFFFFF"/>
                </a:solidFill>
                <a:latin typeface="Playfair Display"/>
                <a:ea typeface="Playfair Display"/>
                <a:cs typeface="Playfair Display"/>
                <a:sym typeface="Playfair Display"/>
              </a:rPr>
              <a:t>Thank you</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563</Words>
  <Application>Microsoft Office PowerPoint</Application>
  <PresentationFormat>Custom</PresentationFormat>
  <Paragraphs>41</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Playfair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Jagriti Dwivedi</cp:lastModifiedBy>
  <cp:revision>3</cp:revision>
  <dcterms:created xsi:type="dcterms:W3CDTF">2006-08-16T00:00:00Z</dcterms:created>
  <dcterms:modified xsi:type="dcterms:W3CDTF">2025-07-04T18:05:03Z</dcterms:modified>
</cp:coreProperties>
</file>